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2" r:id="rId1"/>
    <p:sldMasterId id="2147483777" r:id="rId2"/>
    <p:sldMasterId id="2147483795" r:id="rId3"/>
    <p:sldMasterId id="2147483813" r:id="rId4"/>
    <p:sldMasterId id="2147483831" r:id="rId5"/>
    <p:sldMasterId id="2147483838" r:id="rId6"/>
    <p:sldMasterId id="2147483857" r:id="rId7"/>
    <p:sldMasterId id="2147483871" r:id="rId8"/>
  </p:sldMasterIdLst>
  <p:notesMasterIdLst>
    <p:notesMasterId r:id="rId34"/>
  </p:notesMasterIdLst>
  <p:sldIdLst>
    <p:sldId id="256" r:id="rId9"/>
    <p:sldId id="694" r:id="rId10"/>
    <p:sldId id="688" r:id="rId11"/>
    <p:sldId id="689" r:id="rId12"/>
    <p:sldId id="690" r:id="rId13"/>
    <p:sldId id="691" r:id="rId14"/>
    <p:sldId id="693" r:id="rId15"/>
    <p:sldId id="610" r:id="rId16"/>
    <p:sldId id="611" r:id="rId17"/>
    <p:sldId id="612" r:id="rId18"/>
    <p:sldId id="613" r:id="rId19"/>
    <p:sldId id="660" r:id="rId20"/>
    <p:sldId id="614" r:id="rId21"/>
    <p:sldId id="645" r:id="rId22"/>
    <p:sldId id="649" r:id="rId23"/>
    <p:sldId id="647" r:id="rId24"/>
    <p:sldId id="662" r:id="rId25"/>
    <p:sldId id="663" r:id="rId26"/>
    <p:sldId id="648" r:id="rId27"/>
    <p:sldId id="664" r:id="rId28"/>
    <p:sldId id="676" r:id="rId29"/>
    <p:sldId id="677" r:id="rId30"/>
    <p:sldId id="678" r:id="rId31"/>
    <p:sldId id="495" r:id="rId32"/>
    <p:sldId id="454" r:id="rId3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94"/>
            <p14:sldId id="688"/>
            <p14:sldId id="689"/>
            <p14:sldId id="690"/>
            <p14:sldId id="691"/>
            <p14:sldId id="693"/>
          </p14:sldIdLst>
        </p14:section>
        <p14:section name="Content" id="{31F9149E-C170-4E61-8C32-78FBFFDAEC9C}">
          <p14:sldIdLst>
            <p14:sldId id="610"/>
            <p14:sldId id="611"/>
            <p14:sldId id="612"/>
            <p14:sldId id="613"/>
            <p14:sldId id="660"/>
            <p14:sldId id="614"/>
            <p14:sldId id="645"/>
            <p14:sldId id="649"/>
            <p14:sldId id="647"/>
            <p14:sldId id="662"/>
            <p14:sldId id="663"/>
            <p14:sldId id="648"/>
            <p14:sldId id="664"/>
            <p14:sldId id="676"/>
            <p14:sldId id="677"/>
            <p14:sldId id="678"/>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12" autoAdjust="0"/>
  </p:normalViewPr>
  <p:slideViewPr>
    <p:cSldViewPr snapToGrid="0">
      <p:cViewPr varScale="1">
        <p:scale>
          <a:sx n="58" d="100"/>
          <a:sy n="58" d="100"/>
        </p:scale>
        <p:origin x="1218"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9/27/2016 12:52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9/27/2016 12:52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3598779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9/27/2016 12:52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23</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91324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9/27/2016 12:52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a:t>
            </a:fld>
            <a:endParaRPr lang="en-US" altLang="en-US"/>
          </a:p>
        </p:txBody>
      </p:sp>
    </p:spTree>
    <p:extLst>
      <p:ext uri="{BB962C8B-B14F-4D97-AF65-F5344CB8AC3E}">
        <p14:creationId xmlns:p14="http://schemas.microsoft.com/office/powerpoint/2010/main" val="243808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9/27/2016 12:52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33965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9/27/2016 12:52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45522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9/27/2016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31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0544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5899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784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12.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2.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3.xml"/><Relationship Id="rId7" Type="http://schemas.openxmlformats.org/officeDocument/2006/relationships/theme" Target="../theme/theme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2.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1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7.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0" r:id="rId33"/>
    <p:sldLayoutId id="2147483884" r:id="rId34"/>
    <p:sldLayoutId id="2147483885" r:id="rId35"/>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4" r:id="rId1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1" r:id="rId7"/>
    <p:sldLayoutId id="2147483824" r:id="rId8"/>
    <p:sldLayoutId id="2147483825" r:id="rId9"/>
    <p:sldLayoutId id="2147483826" r:id="rId10"/>
    <p:sldLayoutId id="2147483827" r:id="rId11"/>
    <p:sldLayoutId id="2147483828" r:id="rId12"/>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0.xml"/><Relationship Id="rId16" Type="http://schemas.openxmlformats.org/officeDocument/2006/relationships/image" Target="../media/image89.png"/><Relationship Id="rId1" Type="http://schemas.openxmlformats.org/officeDocument/2006/relationships/slideLayout" Target="../slideLayouts/slideLayout27.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openxmlformats.org/officeDocument/2006/relationships/image" Target="../media/image95.emf"/><Relationship Id="rId4" Type="http://schemas.openxmlformats.org/officeDocument/2006/relationships/image" Target="../media/image9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2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hyperlink" Target="https://twitter.com/INCEILING/status/648929603784974337" TargetMode="External"/><Relationship Id="rId2" Type="http://schemas.openxmlformats.org/officeDocument/2006/relationships/notesSlide" Target="../notesSlides/notesSlide17.xml"/><Relationship Id="rId1" Type="http://schemas.openxmlformats.org/officeDocument/2006/relationships/slideLayout" Target="../slideLayouts/slideLayout92.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03.png"/><Relationship Id="rId10" Type="http://schemas.openxmlformats.org/officeDocument/2006/relationships/hyperlink" Target="https://twitter.com/algillen/status/648898334900494336" TargetMode="External"/><Relationship Id="rId4" Type="http://schemas.openxmlformats.org/officeDocument/2006/relationships/hyperlink" Target="https://twitter.com/valb00/status/648942410509230082" TargetMode="External"/><Relationship Id="rId9" Type="http://schemas.openxmlformats.org/officeDocument/2006/relationships/image" Target="../media/image10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29.xml"/><Relationship Id="rId5" Type="http://schemas.openxmlformats.org/officeDocument/2006/relationships/image" Target="../media/image110.png"/><Relationship Id="rId4" Type="http://schemas.openxmlformats.org/officeDocument/2006/relationships/image" Target="../media/image1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3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jpeg"/><Relationship Id="rId3" Type="http://schemas.openxmlformats.org/officeDocument/2006/relationships/image" Target="../media/image33.jpeg"/><Relationship Id="rId21" Type="http://schemas.openxmlformats.org/officeDocument/2006/relationships/image" Target="../media/image51.jpeg"/><Relationship Id="rId7" Type="http://schemas.openxmlformats.org/officeDocument/2006/relationships/image" Target="../media/image37.emf"/><Relationship Id="rId12" Type="http://schemas.openxmlformats.org/officeDocument/2006/relationships/image" Target="../media/image42.png"/><Relationship Id="rId17" Type="http://schemas.openxmlformats.org/officeDocument/2006/relationships/image" Target="../media/image47.jpeg"/><Relationship Id="rId25" Type="http://schemas.openxmlformats.org/officeDocument/2006/relationships/image" Target="../media/image55.jpeg"/><Relationship Id="rId2" Type="http://schemas.openxmlformats.org/officeDocument/2006/relationships/notesSlide" Target="../notesSlides/notesSlide6.xml"/><Relationship Id="rId16" Type="http://schemas.openxmlformats.org/officeDocument/2006/relationships/image" Target="../media/image46.png"/><Relationship Id="rId20" Type="http://schemas.openxmlformats.org/officeDocument/2006/relationships/image" Target="../media/image50.jpeg"/><Relationship Id="rId29" Type="http://schemas.openxmlformats.org/officeDocument/2006/relationships/image" Target="../media/image59.jpeg"/><Relationship Id="rId1" Type="http://schemas.openxmlformats.org/officeDocument/2006/relationships/slideLayout" Target="../slideLayouts/slideLayout34.xml"/><Relationship Id="rId6" Type="http://schemas.openxmlformats.org/officeDocument/2006/relationships/image" Target="../media/image36.jpe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jpeg"/><Relationship Id="rId5" Type="http://schemas.openxmlformats.org/officeDocument/2006/relationships/image" Target="../media/image35.jpeg"/><Relationship Id="rId15" Type="http://schemas.openxmlformats.org/officeDocument/2006/relationships/image" Target="../media/image45.png"/><Relationship Id="rId23" Type="http://schemas.openxmlformats.org/officeDocument/2006/relationships/image" Target="../media/image53.jpe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jpeg"/><Relationship Id="rId31" Type="http://schemas.openxmlformats.org/officeDocument/2006/relationships/image" Target="../media/image61.png"/><Relationship Id="rId4" Type="http://schemas.openxmlformats.org/officeDocument/2006/relationships/image" Target="../media/image34.jpg"/><Relationship Id="rId9" Type="http://schemas.openxmlformats.org/officeDocument/2006/relationships/image" Target="../media/image39.png"/><Relationship Id="rId14" Type="http://schemas.openxmlformats.org/officeDocument/2006/relationships/image" Target="../media/image44.jpeg"/><Relationship Id="rId22" Type="http://schemas.openxmlformats.org/officeDocument/2006/relationships/image" Target="../media/image52.jpeg"/><Relationship Id="rId27" Type="http://schemas.openxmlformats.org/officeDocument/2006/relationships/image" Target="../media/image57.png"/><Relationship Id="rId30"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gif"/><Relationship Id="rId4" Type="http://schemas.openxmlformats.org/officeDocument/2006/relationships/image" Target="../media/image65.png"/><Relationship Id="rId9"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Microsoft Azure</a:t>
            </a:r>
          </a:p>
        </p:txBody>
      </p:sp>
      <p:sp>
        <p:nvSpPr>
          <p:cNvPr id="3" name="Text Placeholder 2"/>
          <p:cNvSpPr>
            <a:spLocks noGrp="1"/>
          </p:cNvSpPr>
          <p:nvPr>
            <p:ph type="body" sz="quarter" idx="10"/>
          </p:nvPr>
        </p:nvSpPr>
        <p:spPr/>
        <p:txBody>
          <a:bodyPr/>
          <a:lstStyle/>
          <a:p>
            <a:endParaRPr lang="en-US" sz="2800" dirty="0"/>
          </a:p>
          <a:p>
            <a:r>
              <a:rPr lang="en-US" sz="2800" dirty="0"/>
              <a:t>Dae Woo Kim (</a:t>
            </a:r>
            <a:r>
              <a:rPr lang="en-US" sz="2800" dirty="0" err="1"/>
              <a:t>daewoo.kim</a:t>
            </a:r>
            <a:r>
              <a:rPr lang="en-US" sz="2800" dirty="0"/>
              <a:t>@)</a:t>
            </a:r>
          </a:p>
          <a:p>
            <a:r>
              <a:rPr lang="en-US" sz="2800" dirty="0"/>
              <a:t>Technology Evangelist</a:t>
            </a:r>
          </a:p>
          <a:p>
            <a:r>
              <a:rPr lang="en-US" sz="2800" dirty="0"/>
              <a:t>Microsoft Korea</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An economical option for development workloads, test servers, and other applications that don't require load balancing, auto-scaling, or memory-intensive virtual machines.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Basic Tier</a:t>
            </a:r>
          </a:p>
        </p:txBody>
      </p:sp>
    </p:spTree>
    <p:extLst>
      <p:ext uri="{BB962C8B-B14F-4D97-AF65-F5344CB8AC3E}">
        <p14:creationId xmlns:p14="http://schemas.microsoft.com/office/powerpoint/2010/main" val="7367524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638" y="1403350"/>
            <a:ext cx="3372801" cy="642018"/>
          </a:xfrm>
        </p:spPr>
        <p:txBody>
          <a:bodyPr/>
          <a:lstStyle/>
          <a:p>
            <a:r>
              <a:rPr lang="en-US" dirty="0"/>
              <a:t>Standard Tier</a:t>
            </a:r>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and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Xeon® 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storage.</a:t>
            </a: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https://aka.ms/cs492b</a:t>
            </a:r>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58976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161531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 y="6134100"/>
              <a:ext cx="857249" cy="723900"/>
            </a:xfrm>
            <a:prstGeom prst="rect">
              <a:avLst/>
            </a:prstGeom>
          </p:spPr>
        </p:pic>
      </p:gr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71" name="TextBox 70"/>
          <p:cNvSpPr txBox="1"/>
          <p:nvPr/>
        </p:nvSpPr>
        <p:spPr>
          <a:xfrm>
            <a:off x="207453" y="3503702"/>
            <a:ext cx="3056739" cy="1647426"/>
          </a:xfrm>
          <a:prstGeom prst="rect">
            <a:avLst/>
          </a:prstGeom>
          <a:noFill/>
        </p:spPr>
        <p:txBody>
          <a:bodyPr wrap="none" lIns="277892" tIns="277892" rIns="277892" bIns="277892" rtlCol="0">
            <a:spAutoFit/>
          </a:bodyPr>
          <a:lstStyle/>
          <a:p>
            <a:pPr defTabSz="914367">
              <a:lnSpc>
                <a:spcPct val="90000"/>
              </a:lnSpc>
              <a:spcAft>
                <a:spcPts val="588"/>
              </a:spcAft>
              <a:defRPr/>
            </a:pPr>
            <a:r>
              <a:rPr lang="en-US" sz="3921"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1" dirty="0">
                <a:gradFill>
                  <a:gsLst>
                    <a:gs pos="2917">
                      <a:srgbClr val="ECECEC"/>
                    </a:gs>
                    <a:gs pos="30000">
                      <a:srgbClr val="ECECEC"/>
                    </a:gs>
                  </a:gsLst>
                  <a:lin ang="5400000" scaled="0"/>
                </a:gradFill>
                <a:latin typeface="Segoe UI Light"/>
                <a:ea typeface="MS PGothic" panose="020B0600070205080204" pitchFamily="34" charset="-128"/>
              </a:rPr>
            </a:br>
            <a:r>
              <a:rPr lang="en-US" sz="3921"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820" y="4916621"/>
            <a:ext cx="1872968" cy="47974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7009" y="2039180"/>
            <a:ext cx="3359726" cy="2750603"/>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1273" dirty="0">
                  <a:gradFill>
                    <a:gsLst>
                      <a:gs pos="0">
                        <a:srgbClr val="FFFFFF"/>
                      </a:gs>
                      <a:gs pos="100000">
                        <a:srgbClr val="FFFFFF"/>
                      </a:gs>
                    </a:gsLst>
                    <a:lin ang="5400000" scaled="0"/>
                  </a:gradFill>
                  <a:latin typeface="Segoe UI Light"/>
                  <a:ea typeface="MS PGothic" panose="020B0600070205080204" pitchFamily="34" charset="-128"/>
                </a:rPr>
                <a:t>28</a:t>
              </a:r>
            </a:p>
          </p:txBody>
        </p:sp>
        <p:sp>
          <p:nvSpPr>
            <p:cNvPr id="43" name="TextBox 42"/>
            <p:cNvSpPr txBox="1"/>
            <p:nvPr/>
          </p:nvSpPr>
          <p:spPr>
            <a:xfrm>
              <a:off x="-2006254" y="4543813"/>
              <a:ext cx="4027553" cy="1348061"/>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2745"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338" y="4647929"/>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338" y="5531281"/>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982" y="4567747"/>
            <a:ext cx="3293647" cy="1294405"/>
          </a:xfrm>
          <a:prstGeom prst="rect">
            <a:avLst/>
          </a:prstGeom>
          <a:noFill/>
          <a:ln>
            <a:noFill/>
          </a:ln>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128871" y="4243149"/>
            <a:ext cx="406232" cy="259884"/>
          </a:xfrm>
          <a:prstGeom prst="triangle">
            <a:avLst/>
          </a:prstGeom>
          <a:solidFill>
            <a:schemeClr val="bg2"/>
          </a:solidFill>
        </p:spPr>
        <p:txBody>
          <a:bodyPr wrap="none" lIns="277892" tIns="277892" rIns="277892" bIns="277892" rtlCol="0" anchor="ctr" anchorCtr="0">
            <a:noAutofit/>
          </a:bodyPr>
          <a:lstStyle/>
          <a:p>
            <a:pPr defTabSz="914367">
              <a:lnSpc>
                <a:spcPct val="90000"/>
              </a:lnSpc>
              <a:spcAft>
                <a:spcPts val="588"/>
              </a:spcAft>
            </a:pPr>
            <a:endParaRPr lang="en-US" sz="4313"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217690" y="418189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7163" y="27977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7530" y="226254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6449" y="314383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9230" y="330361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5404" y="206531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8667" y="204030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00767" y="459997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3038" y="252731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6474" y="255795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9071" y="221992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9024" y="21418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9520" y="219169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5256" y="283765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4303" y="254737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4024" y="234307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41400" y="2724432"/>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3549" y="5163178"/>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22162" y="544637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5773" y="312047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1755" y="245142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5103" y="364189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3592" y="266173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1363" y="248211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p:cNvSpPr txBox="1"/>
          <p:nvPr/>
        </p:nvSpPr>
        <p:spPr>
          <a:xfrm>
            <a:off x="1" y="4488336"/>
            <a:ext cx="12192000" cy="2376632"/>
          </a:xfrm>
          <a:prstGeom prst="rect">
            <a:avLst/>
          </a:prstGeom>
          <a:solidFill>
            <a:schemeClr val="bg2"/>
          </a:solidFill>
        </p:spPr>
        <p:txBody>
          <a:bodyPr wrap="none" lIns="277892" tIns="277892" rIns="277892" bIns="277892" rtlCol="0" anchor="ctr" anchorCtr="0">
            <a:noAutofit/>
          </a:bodyPr>
          <a:lstStyle/>
          <a:p>
            <a:pPr defTabSz="914367">
              <a:lnSpc>
                <a:spcPct val="90000"/>
              </a:lnSpc>
              <a:spcAft>
                <a:spcPts val="588"/>
              </a:spcAft>
              <a:defRPr/>
            </a:pPr>
            <a:r>
              <a:rPr lang="en-US" sz="2353" dirty="0">
                <a:latin typeface="Segoe UI Light"/>
              </a:rPr>
              <a:t>Latest launch was in October 2015-</a:t>
            </a:r>
            <a:br>
              <a:rPr lang="en-US" sz="2353" dirty="0">
                <a:latin typeface="Segoe UI Light"/>
              </a:rPr>
            </a:br>
            <a:r>
              <a:rPr lang="en-US" sz="3529" dirty="0">
                <a:latin typeface="Segoe UI Light"/>
              </a:rPr>
              <a:t>India – Central, India – South, India – West</a:t>
            </a:r>
          </a:p>
          <a:p>
            <a:pPr defTabSz="914367">
              <a:lnSpc>
                <a:spcPct val="90000"/>
              </a:lnSpc>
              <a:spcAft>
                <a:spcPts val="588"/>
              </a:spcAft>
              <a:defRPr/>
            </a:pPr>
            <a:r>
              <a:rPr lang="en-US" sz="2353" dirty="0">
                <a:latin typeface="Segoe UI Semibold" panose="020B0702040204020203" pitchFamily="34" charset="0"/>
                <a:cs typeface="Segoe UI Semibold" panose="020B0702040204020203" pitchFamily="34" charset="0"/>
              </a:rPr>
              <a:t>GENERALLY AVAILABLE</a:t>
            </a:r>
          </a:p>
          <a:p>
            <a:pPr defTabSz="914367">
              <a:lnSpc>
                <a:spcPct val="90000"/>
              </a:lnSpc>
              <a:spcAft>
                <a:spcPts val="588"/>
              </a:spcAft>
              <a:defRPr/>
            </a:pPr>
            <a:r>
              <a:rPr lang="en-US" sz="1961" b="1">
                <a:latin typeface="Segoe UI Light" panose="020B0502040204020203" pitchFamily="34" charset="0"/>
                <a:cs typeface="Segoe UI Light" panose="020B0502040204020203" pitchFamily="34" charset="0"/>
              </a:rPr>
              <a:t>6 new regions </a:t>
            </a:r>
            <a:r>
              <a:rPr lang="en-US" sz="1961" b="1" dirty="0">
                <a:latin typeface="Segoe UI Light" panose="020B0502040204020203" pitchFamily="34" charset="0"/>
                <a:cs typeface="Segoe UI Light" panose="020B0502040204020203" pitchFamily="34" charset="0"/>
              </a:rPr>
              <a:t>announced: Canada Central, Canada East, Germany Central, </a:t>
            </a:r>
          </a:p>
          <a:p>
            <a:pPr defTabSz="914367">
              <a:lnSpc>
                <a:spcPct val="90000"/>
              </a:lnSpc>
              <a:spcAft>
                <a:spcPts val="588"/>
              </a:spcAft>
              <a:defRPr/>
            </a:pPr>
            <a:r>
              <a:rPr lang="en-US" sz="1961" b="1" dirty="0">
                <a:latin typeface="Segoe UI Light" panose="020B0502040204020203" pitchFamily="34" charset="0"/>
                <a:cs typeface="Segoe UI Light" panose="020B0502040204020203" pitchFamily="34" charset="0"/>
              </a:rPr>
              <a:t>Germany North East, United Kingdom (2 – regions TBD)</a:t>
            </a:r>
          </a:p>
        </p:txBody>
      </p:sp>
    </p:spTree>
    <p:extLst>
      <p:ext uri="{BB962C8B-B14F-4D97-AF65-F5344CB8AC3E}">
        <p14:creationId xmlns:p14="http://schemas.microsoft.com/office/powerpoint/2010/main" val="2860572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909" y="5127634"/>
            <a:ext cx="2116260" cy="1833272"/>
          </a:xfrm>
          <a:prstGeom prst="rect">
            <a:avLst/>
          </a:prstGeom>
        </p:spPr>
      </p:pic>
      <p:pic>
        <p:nvPicPr>
          <p:cNvPr id="88" name="Picture 87"/>
          <p:cNvPicPr>
            <a:picLocks noChangeAspect="1"/>
          </p:cNvPicPr>
          <p:nvPr/>
        </p:nvPicPr>
        <p:blipFill>
          <a:blip r:embed="rId3"/>
          <a:stretch>
            <a:fillRect/>
          </a:stretch>
        </p:blipFill>
        <p:spPr>
          <a:xfrm>
            <a:off x="830294" y="-283367"/>
            <a:ext cx="2101809" cy="1820754"/>
          </a:xfrm>
          <a:prstGeom prst="rect">
            <a:avLst/>
          </a:prstGeom>
        </p:spPr>
      </p:pic>
      <p:pic>
        <p:nvPicPr>
          <p:cNvPr id="89" name="Picture 88"/>
          <p:cNvPicPr>
            <a:picLocks noChangeAspect="1"/>
          </p:cNvPicPr>
          <p:nvPr/>
        </p:nvPicPr>
        <p:blipFill>
          <a:blip r:embed="rId3"/>
          <a:stretch>
            <a:fillRect/>
          </a:stretch>
        </p:blipFill>
        <p:spPr>
          <a:xfrm>
            <a:off x="2399276" y="585013"/>
            <a:ext cx="2140301" cy="1854098"/>
          </a:xfrm>
          <a:prstGeom prst="rect">
            <a:avLst/>
          </a:prstGeom>
        </p:spPr>
      </p:pic>
      <p:pic>
        <p:nvPicPr>
          <p:cNvPr id="90" name="Picture 89"/>
          <p:cNvPicPr>
            <a:picLocks noChangeAspect="1"/>
          </p:cNvPicPr>
          <p:nvPr/>
        </p:nvPicPr>
        <p:blipFill>
          <a:blip r:embed="rId3"/>
          <a:stretch>
            <a:fillRect/>
          </a:stretch>
        </p:blipFill>
        <p:spPr>
          <a:xfrm>
            <a:off x="3968018" y="1492110"/>
            <a:ext cx="2140301" cy="1854098"/>
          </a:xfrm>
          <a:prstGeom prst="rect">
            <a:avLst/>
          </a:prstGeom>
        </p:spPr>
      </p:pic>
      <p:pic>
        <p:nvPicPr>
          <p:cNvPr id="91" name="Picture 90"/>
          <p:cNvPicPr>
            <a:picLocks noChangeAspect="1"/>
          </p:cNvPicPr>
          <p:nvPr/>
        </p:nvPicPr>
        <p:blipFill>
          <a:blip r:embed="rId3"/>
          <a:stretch>
            <a:fillRect/>
          </a:stretch>
        </p:blipFill>
        <p:spPr>
          <a:xfrm>
            <a:off x="3968018" y="3327647"/>
            <a:ext cx="2140301" cy="1854098"/>
          </a:xfrm>
          <a:prstGeom prst="rect">
            <a:avLst/>
          </a:prstGeom>
        </p:spPr>
      </p:pic>
      <p:pic>
        <p:nvPicPr>
          <p:cNvPr id="92" name="Picture 91"/>
          <p:cNvPicPr>
            <a:picLocks noChangeAspect="1"/>
          </p:cNvPicPr>
          <p:nvPr/>
        </p:nvPicPr>
        <p:blipFill>
          <a:blip r:embed="rId3"/>
          <a:stretch>
            <a:fillRect/>
          </a:stretch>
        </p:blipFill>
        <p:spPr>
          <a:xfrm>
            <a:off x="2399276" y="4224071"/>
            <a:ext cx="2140301" cy="1854098"/>
          </a:xfrm>
          <a:prstGeom prst="rect">
            <a:avLst/>
          </a:prstGeom>
        </p:spPr>
      </p:pic>
      <p:sp>
        <p:nvSpPr>
          <p:cNvPr id="45" name="Hexagon 44"/>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41"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8184" y="607087"/>
            <a:ext cx="2101809" cy="1820754"/>
          </a:xfrm>
          <a:prstGeom prst="rect">
            <a:avLst/>
          </a:prstGeom>
        </p:spPr>
      </p:pic>
      <p:pic>
        <p:nvPicPr>
          <p:cNvPr id="73" name="Picture 72"/>
          <p:cNvPicPr>
            <a:picLocks noChangeAspect="1"/>
          </p:cNvPicPr>
          <p:nvPr/>
        </p:nvPicPr>
        <p:blipFill>
          <a:blip r:embed="rId3"/>
          <a:stretch>
            <a:fillRect/>
          </a:stretch>
        </p:blipFill>
        <p:spPr>
          <a:xfrm>
            <a:off x="-738183" y="-1185762"/>
            <a:ext cx="2101809" cy="1820754"/>
          </a:xfrm>
          <a:prstGeom prst="rect">
            <a:avLst/>
          </a:prstGeom>
        </p:spPr>
      </p:pic>
      <p:pic>
        <p:nvPicPr>
          <p:cNvPr id="74" name="Picture 73"/>
          <p:cNvPicPr>
            <a:picLocks noChangeAspect="1"/>
          </p:cNvPicPr>
          <p:nvPr/>
        </p:nvPicPr>
        <p:blipFill>
          <a:blip r:embed="rId3"/>
          <a:stretch>
            <a:fillRect/>
          </a:stretch>
        </p:blipFill>
        <p:spPr>
          <a:xfrm>
            <a:off x="-732125" y="4236143"/>
            <a:ext cx="2101809" cy="1820754"/>
          </a:xfrm>
          <a:prstGeom prst="rect">
            <a:avLst/>
          </a:prstGeom>
        </p:spPr>
      </p:pic>
      <p:pic>
        <p:nvPicPr>
          <p:cNvPr id="75" name="Picture 74"/>
          <p:cNvPicPr>
            <a:picLocks noChangeAspect="1"/>
          </p:cNvPicPr>
          <p:nvPr/>
        </p:nvPicPr>
        <p:blipFill>
          <a:blip r:embed="rId3"/>
          <a:stretch>
            <a:fillRect/>
          </a:stretch>
        </p:blipFill>
        <p:spPr>
          <a:xfrm>
            <a:off x="-732125" y="2414061"/>
            <a:ext cx="2101809" cy="1830166"/>
          </a:xfrm>
          <a:prstGeom prst="rect">
            <a:avLst/>
          </a:prstGeom>
        </p:spPr>
      </p:pic>
      <p:sp>
        <p:nvSpPr>
          <p:cNvPr id="76" name="Rectangle 75"/>
          <p:cNvSpPr/>
          <p:nvPr/>
        </p:nvSpPr>
        <p:spPr bwMode="auto">
          <a:xfrm>
            <a:off x="0" y="487"/>
            <a:ext cx="7612497" cy="6857027"/>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2582" y="2408090"/>
            <a:ext cx="2114661" cy="1828662"/>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303"/>
            </a:xfrm>
            <a:prstGeom prst="rect">
              <a:avLst/>
            </a:prstGeom>
          </p:spPr>
          <p:txBody>
            <a:bodyPr wrap="square">
              <a:spAutoFit/>
            </a:bodyPr>
            <a:lstStyle/>
            <a:p>
              <a:pPr algn="ctr" defTabSz="914004">
                <a:spcAft>
                  <a:spcPts val="1175"/>
                </a:spcAft>
                <a:defRPr/>
              </a:pPr>
              <a:r>
                <a:rPr lang="en-US" sz="1765"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339" y="3322661"/>
            <a:ext cx="2114661" cy="1828662"/>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663" y="1517292"/>
            <a:ext cx="2114661" cy="1828662"/>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4123" y="6034259"/>
            <a:ext cx="2101809" cy="1820754"/>
          </a:xfrm>
          <a:prstGeom prst="rect">
            <a:avLst/>
          </a:prstGeom>
        </p:spPr>
      </p:pic>
      <p:sp>
        <p:nvSpPr>
          <p:cNvPr id="32" name="TextBox 31"/>
          <p:cNvSpPr txBox="1"/>
          <p:nvPr/>
        </p:nvSpPr>
        <p:spPr>
          <a:xfrm>
            <a:off x="6742887" y="2264165"/>
            <a:ext cx="5190114" cy="2163378"/>
          </a:xfrm>
          <a:prstGeom prst="rect">
            <a:avLst/>
          </a:prstGeom>
          <a:noFill/>
        </p:spPr>
        <p:txBody>
          <a:bodyPr wrap="square" lIns="179285" tIns="143428" rIns="179285" bIns="143428" rtlCol="0">
            <a:spAutoFit/>
          </a:bodyPr>
          <a:lstStyle/>
          <a:p>
            <a:pPr defTabSz="914004" eaLnBrk="0" fontAlgn="base" hangingPunct="0">
              <a:lnSpc>
                <a:spcPct val="90000"/>
              </a:lnSpc>
              <a:spcBef>
                <a:spcPct val="0"/>
              </a:spcBef>
              <a:spcAft>
                <a:spcPts val="588"/>
              </a:spcAft>
              <a:defRPr/>
            </a:pPr>
            <a:r>
              <a:rPr lang="en-US" sz="13528" dirty="0">
                <a:latin typeface="Segoe UI Light"/>
                <a:ea typeface="MS PGothic" panose="020B0600070205080204" pitchFamily="34" charset="-128"/>
              </a:rPr>
              <a:t>Azure</a:t>
            </a:r>
          </a:p>
        </p:txBody>
      </p:sp>
    </p:spTree>
    <p:extLst>
      <p:ext uri="{BB962C8B-B14F-4D97-AF65-F5344CB8AC3E}">
        <p14:creationId xmlns:p14="http://schemas.microsoft.com/office/powerpoint/2010/main" val="2322972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 y="471996"/>
            <a:ext cx="4110834"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3746" y="4037505"/>
            <a:ext cx="0" cy="346052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8254" y="4037505"/>
            <a:ext cx="0" cy="346052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726" y="4514133"/>
            <a:ext cx="3775884"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dirty="0">
                <a:solidFill>
                  <a:schemeClr val="bg1"/>
                </a:solidFill>
                <a:latin typeface="Segoe UI Light"/>
                <a:ea typeface="MS PGothic" panose="020B0600070205080204" pitchFamily="34" charset="-128"/>
                <a:cs typeface="Segoe UI Semibold" panose="020B0702040204020203" pitchFamily="34" charset="0"/>
              </a:rPr>
              <a:t>1.5</a:t>
            </a:r>
            <a:r>
              <a:rPr lang="en-US" sz="3529" dirty="0">
                <a:solidFill>
                  <a:schemeClr val="bg1"/>
                </a:solidFill>
                <a:latin typeface="Segoe UI Semilight" panose="020B0402040204020203" pitchFamily="34" charset="0"/>
                <a:cs typeface="Segoe UI Semilight" panose="020B0402040204020203" pitchFamily="34" charset="0"/>
              </a:rPr>
              <a:t>Trillion</a:t>
            </a:r>
            <a:endParaRPr lang="en-US" sz="5294"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Messages per month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processed by Azure </a:t>
            </a:r>
            <a:r>
              <a:rPr lang="en-US" sz="1765" dirty="0" err="1">
                <a:solidFill>
                  <a:srgbClr val="0072CC"/>
                </a:solidFill>
                <a:latin typeface="Segoe UI Semibold" panose="020B0702040204020203" pitchFamily="34" charset="0"/>
                <a:cs typeface="Segoe UI Semibold" panose="020B0702040204020203" pitchFamily="34" charset="0"/>
              </a:rPr>
              <a:t>IoT</a:t>
            </a:r>
            <a:endParaRPr lang="en-US" sz="1765"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1" y="2842320"/>
            <a:ext cx="12192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3746" y="-556721"/>
            <a:ext cx="0" cy="339649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8254" y="-556721"/>
            <a:ext cx="0" cy="339649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8254" y="471996"/>
            <a:ext cx="4153747"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dirty="0">
                <a:solidFill>
                  <a:schemeClr val="bg1"/>
                </a:solidFill>
                <a:latin typeface="Segoe UI Light"/>
                <a:cs typeface="Segoe UI Semibold" panose="020B0702040204020203" pitchFamily="34" charset="0"/>
              </a:rPr>
              <a:t>&gt;500</a:t>
            </a:r>
            <a:r>
              <a:rPr lang="en-US" sz="3529" dirty="0">
                <a:solidFill>
                  <a:schemeClr val="bg1"/>
                </a:solidFill>
                <a:latin typeface="Segoe UI Semilight" panose="020B0402040204020203" pitchFamily="34" charset="0"/>
                <a:cs typeface="Segoe UI Semilight" panose="020B0402040204020203" pitchFamily="34" charset="0"/>
              </a:rPr>
              <a:t>Million</a:t>
            </a:r>
            <a:endParaRPr lang="en-US" sz="8627"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Users in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5177" y="4541225"/>
            <a:ext cx="3775884" cy="2259889"/>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spc="-206" dirty="0">
                <a:solidFill>
                  <a:schemeClr val="bg1"/>
                </a:solidFill>
                <a:latin typeface="Segoe UI Light"/>
                <a:ea typeface="MS PGothic" panose="020B0600070205080204" pitchFamily="34" charset="-128"/>
                <a:cs typeface="Segoe UI Semibold" panose="020B0702040204020203" pitchFamily="34" charset="0"/>
              </a:rPr>
              <a:t>777</a:t>
            </a:r>
            <a:r>
              <a:rPr lang="en-US" sz="3529" spc="-206" dirty="0">
                <a:solidFill>
                  <a:schemeClr val="bg1"/>
                </a:solidFill>
                <a:latin typeface="Segoe UI Semilight" panose="020B0402040204020203" pitchFamily="34" charset="0"/>
                <a:cs typeface="Segoe UI Semilight" panose="020B0402040204020203" pitchFamily="34" charset="0"/>
              </a:rPr>
              <a:t>Trillion</a:t>
            </a:r>
            <a:endParaRPr lang="en-US" sz="7842"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Storage Transactions</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per day</a:t>
            </a:r>
            <a:br>
              <a:rPr lang="en-US" sz="1765" dirty="0">
                <a:solidFill>
                  <a:srgbClr val="0072CC"/>
                </a:solidFill>
                <a:latin typeface="Segoe UI Semibold" panose="020B0702040204020203" pitchFamily="34" charset="0"/>
                <a:cs typeface="Segoe UI Semibold" panose="020B0702040204020203" pitchFamily="34" charset="0"/>
              </a:rPr>
            </a:br>
            <a:endParaRPr lang="en-US" sz="1765"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5177" y="471996"/>
            <a:ext cx="3775884"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spc="-206" dirty="0">
                <a:solidFill>
                  <a:schemeClr val="bg1"/>
                </a:solidFill>
                <a:latin typeface="Segoe UI Light"/>
                <a:ea typeface="MS PGothic" panose="020B0600070205080204" pitchFamily="34" charset="-128"/>
                <a:cs typeface="Segoe UI Semibold" panose="020B0702040204020203" pitchFamily="34" charset="0"/>
              </a:rPr>
              <a:t>&gt;1.5</a:t>
            </a:r>
            <a:r>
              <a:rPr lang="en-US" sz="3529" dirty="0">
                <a:solidFill>
                  <a:schemeClr val="bg1"/>
                </a:solidFill>
                <a:latin typeface="Segoe UI Semilight" panose="020B0402040204020203" pitchFamily="34" charset="0"/>
                <a:cs typeface="Segoe UI Semilight" panose="020B0402040204020203" pitchFamily="34" charset="0"/>
              </a:rPr>
              <a:t>Million</a:t>
            </a:r>
            <a:endParaRPr lang="en-US" sz="7842"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SQL Databases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4126" y="4541289"/>
            <a:ext cx="4102845"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spc="-206" dirty="0">
                <a:solidFill>
                  <a:schemeClr val="bg1"/>
                </a:solidFill>
                <a:latin typeface="Segoe UI Light"/>
                <a:ea typeface="MS PGothic" panose="020B0600070205080204" pitchFamily="34" charset="-128"/>
                <a:cs typeface="Segoe UI Semibold" panose="020B0702040204020203" pitchFamily="34" charset="0"/>
              </a:rPr>
              <a:t>&gt;40</a:t>
            </a:r>
            <a:r>
              <a:rPr lang="en-US" sz="4313" spc="-206" dirty="0">
                <a:solidFill>
                  <a:schemeClr val="bg1"/>
                </a:solidFill>
                <a:latin typeface="Segoe UI Semilight" panose="020B0402040204020203" pitchFamily="34" charset="0"/>
                <a:cs typeface="Segoe UI Semilight" panose="020B0402040204020203" pitchFamily="34" charset="0"/>
              </a:rPr>
              <a:t>%</a:t>
            </a:r>
            <a:endParaRPr lang="en-US" sz="7842"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Revenue from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1" y="4037553"/>
            <a:ext cx="12192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2786" y="2877127"/>
            <a:ext cx="6968684" cy="1185785"/>
          </a:xfrm>
          <a:prstGeom prst="rect">
            <a:avLst/>
          </a:prstGeom>
          <a:noFill/>
        </p:spPr>
        <p:txBody>
          <a:bodyPr wrap="none" lIns="179285" tIns="143428" rIns="179285" bIns="143428" rtlCol="0">
            <a:spAutoFit/>
          </a:bodyPr>
          <a:lstStyle/>
          <a:p>
            <a:pPr algn="ctr">
              <a:lnSpc>
                <a:spcPct val="90000"/>
              </a:lnSpc>
              <a:spcAft>
                <a:spcPts val="588"/>
              </a:spcAft>
            </a:pPr>
            <a:r>
              <a:rPr lang="en-US" sz="6470" dirty="0">
                <a:solidFill>
                  <a:schemeClr val="bg1"/>
                </a:solidFill>
              </a:rPr>
              <a:t>Azure momentum</a:t>
            </a:r>
          </a:p>
        </p:txBody>
      </p:sp>
    </p:spTree>
    <p:extLst>
      <p:ext uri="{BB962C8B-B14F-4D97-AF65-F5344CB8AC3E}">
        <p14:creationId xmlns:p14="http://schemas.microsoft.com/office/powerpoint/2010/main" val="15421335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4148906" cy="68570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97" y="1654586"/>
            <a:ext cx="3879312" cy="3382352"/>
          </a:xfrm>
          <a:prstGeom prst="rect">
            <a:avLst/>
          </a:prstGeom>
          <a:noFill/>
        </p:spPr>
        <p:txBody>
          <a:bodyPr wrap="square" lIns="179285" tIns="143428" rIns="179285" bIns="143428" rtlCol="0">
            <a:spAutoFit/>
          </a:bodyPr>
          <a:lstStyle/>
          <a:p>
            <a:pPr defTabSz="914367">
              <a:spcAft>
                <a:spcPts val="588"/>
              </a:spcAft>
              <a:defRPr/>
            </a:pPr>
            <a:r>
              <a:rPr lang="en-US" sz="9411" dirty="0">
                <a:solidFill>
                  <a:srgbClr val="FFFFFF"/>
                </a:solidFill>
                <a:latin typeface="Segoe UI Light" panose="020B0502040204020203" pitchFamily="34" charset="0"/>
                <a:cs typeface="Segoe UI Light" panose="020B0502040204020203" pitchFamily="34" charset="0"/>
              </a:rPr>
              <a:t>&gt;80% </a:t>
            </a:r>
            <a:br>
              <a:rPr lang="en-US" sz="5882" dirty="0">
                <a:solidFill>
                  <a:srgbClr val="FFFFFF"/>
                </a:solidFill>
                <a:latin typeface="Segoe UI Semilight"/>
                <a:cs typeface="Segoe UI Semibold" panose="020B0702040204020203" pitchFamily="34" charset="0"/>
              </a:rPr>
            </a:br>
            <a:r>
              <a:rPr lang="en-US" sz="3137" dirty="0">
                <a:solidFill>
                  <a:srgbClr val="FFFFFF"/>
                </a:solidFill>
                <a:latin typeface="+mj-lt"/>
                <a:cs typeface="Segoe UI Semibold" panose="020B0702040204020203" pitchFamily="34" charset="0"/>
              </a:rPr>
              <a:t>of Fortune 500 use the Microsoft Cloud</a:t>
            </a:r>
            <a:endParaRPr lang="en-US" sz="3921" dirty="0">
              <a:solidFill>
                <a:srgbClr val="FFFFFF"/>
              </a:solidFill>
              <a:latin typeface="+mj-lt"/>
            </a:endParaRPr>
          </a:p>
          <a:p>
            <a:pPr defTabSz="914367">
              <a:spcAft>
                <a:spcPts val="588"/>
              </a:spcAft>
              <a:defRPr/>
            </a:pPr>
            <a:endParaRPr lang="en-US" sz="3921" dirty="0">
              <a:solidFill>
                <a:srgbClr val="FFFFFF"/>
              </a:solidFill>
              <a:latin typeface="Segoe UI Semilight"/>
            </a:endParaRPr>
          </a:p>
        </p:txBody>
      </p:sp>
      <p:grpSp>
        <p:nvGrpSpPr>
          <p:cNvPr id="5" name="Group 4"/>
          <p:cNvGrpSpPr/>
          <p:nvPr/>
        </p:nvGrpSpPr>
        <p:grpSpPr>
          <a:xfrm>
            <a:off x="4380517" y="309774"/>
            <a:ext cx="7542244" cy="6214548"/>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033465" y="3256297"/>
                  <a:ext cx="1034297" cy="496687"/>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73489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4661" y="590332"/>
            <a:ext cx="9582680" cy="447284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r>
                  <a:rPr lang="en-US" sz="2400" kern="0" dirty="0">
                    <a:solidFill>
                      <a:schemeClr val="bg1"/>
                    </a:solidFill>
                    <a:latin typeface="Segoe UI Light" pitchFamily="34" charset="0"/>
                    <a:ea typeface="Segoe UI" pitchFamily="34" charset="0"/>
                    <a:cs typeface="Segoe UI" pitchFamily="34" charset="0"/>
                  </a:rPr>
                  <a:t>Getting started</a:t>
                </a:r>
              </a:p>
              <a:p>
                <a:pPr defTabSz="913475">
                  <a:lnSpc>
                    <a:spcPct val="90000"/>
                  </a:lnSpc>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692"/>
              <a:r>
                <a:rPr lang="en-US" sz="3730"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cs typeface="Segoe UI Light" panose="020B0502040204020203" pitchFamily="34" charset="0"/>
                </a:rPr>
                <a:t>Scripting </a:t>
              </a:r>
            </a:p>
            <a:p>
              <a:pPr defTabSz="1218084"/>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8" tIns="34280" rIns="68558" bIns="34280" numCol="1" rtlCol="0" anchor="ctr" anchorCtr="0" compatLnSpc="1">
              <a:prstTxWarp prst="textNoShape">
                <a:avLst/>
              </a:prstTxWarp>
            </a:bodyPr>
            <a:lstStyle/>
            <a:p>
              <a:pPr algn="ctr" defTabSz="913459">
                <a:spcBef>
                  <a:spcPts val="200"/>
                </a:spcBef>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61" tIns="34282" rIns="68561" bIns="34282" rtlCol="0" anchor="ctr"/>
            <a:lstStyle/>
            <a:p>
              <a:pPr algn="ctr" defTabSz="1218084">
                <a:lnSpc>
                  <a:spcPct val="90000"/>
                </a:lnSpc>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mj-lt"/>
                </a:rPr>
                <a:t>Comprehensive </a:t>
              </a:r>
            </a:p>
            <a:p>
              <a:pPr defTabSz="1218084"/>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39" tIns="60919" rIns="121839" bIns="60919" numCol="1" anchor="t" anchorCtr="0" compatLnSpc="1">
              <a:prstTxWarp prst="textNoShape">
                <a:avLst/>
              </a:prstTxWarp>
            </a:bodyPr>
            <a:lstStyle/>
            <a:p>
              <a:pPr defTabSz="1218084"/>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0"/>
              <a:ext cx="2794641" cy="2050774"/>
            </a:xfrm>
            <a:prstGeom prst="rect">
              <a:avLst/>
            </a:prstGeom>
            <a:noFill/>
          </p:spPr>
          <p:txBody>
            <a:bodyPr wrap="square" lIns="0" tIns="0" rIns="0" bIns="0" rtlCol="0">
              <a:spAutoFit/>
            </a:bodyPr>
            <a:lstStyle/>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25044554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AzureEvent</Template>
  <TotalTime>0</TotalTime>
  <Words>990</Words>
  <Application>Microsoft Office PowerPoint</Application>
  <PresentationFormat>Widescreen</PresentationFormat>
  <Paragraphs>244</Paragraphs>
  <Slides>25</Slides>
  <Notes>19</Notes>
  <HiddenSlides>0</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25</vt:i4>
      </vt:variant>
    </vt:vector>
  </HeadingPairs>
  <TitlesOfParts>
    <vt:vector size="49" baseType="lpstr">
      <vt:lpstr>Mangal</vt:lpstr>
      <vt:lpstr>MS PGothic</vt:lpstr>
      <vt:lpstr>Myriad Pro</vt:lpstr>
      <vt:lpstr>Segoe Light</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Microsoft Azure</vt:lpstr>
      <vt:lpstr>https://aka.ms/cs492b</vt:lpstr>
      <vt:lpstr>PowerPoint Presentation</vt:lpstr>
      <vt:lpstr>PowerPoint Presentation</vt:lpstr>
      <vt:lpstr>PowerPoint Presentation</vt:lpstr>
      <vt:lpstr>PowerPoint Presentation</vt:lpstr>
      <vt:lpstr>Virtual Machines</vt:lpstr>
      <vt:lpstr>Azure Virtual Machines</vt:lpstr>
      <vt:lpstr>Provisioning VM</vt:lpstr>
      <vt:lpstr>VM Gallery</vt:lpstr>
      <vt:lpstr>Virtual Machine Sizes</vt:lpstr>
      <vt:lpstr>Scale-up options</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is committed to Linux and open source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2016-09-27T03:53:44Z</dcterms:created>
  <dcterms:modified xsi:type="dcterms:W3CDTF">2016-09-27T04:13:38Z</dcterms:modified>
</cp:coreProperties>
</file>